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7" Type="http://schemas.openxmlformats.org/officeDocument/2006/relationships/viewProps" Target="viewProps.xml"/><Relationship Id="rId6" Type="http://schemas.openxmlformats.org/officeDocument/2006/relationships/presProps" Target="presProps.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9" Type="http://schemas.openxmlformats.org/officeDocument/2006/relationships/audio" Target="../media/media4.mp3"/><Relationship Id="rId8" Type="http://schemas.microsoft.com/office/2007/relationships/media" Target="../media/media3.mp3"/><Relationship Id="rId7" Type="http://schemas.openxmlformats.org/officeDocument/2006/relationships/audio" Target="../media/media3.mp3"/><Relationship Id="rId6" Type="http://schemas.openxmlformats.org/officeDocument/2006/relationships/image" Target="../media/image5.png"/><Relationship Id="rId5" Type="http://schemas.openxmlformats.org/officeDocument/2006/relationships/image" Target="../media/image2.png"/><Relationship Id="rId4" Type="http://schemas.microsoft.com/office/2007/relationships/media" Target="../media/media2.mp3"/><Relationship Id="rId3" Type="http://schemas.openxmlformats.org/officeDocument/2006/relationships/audio" Target="NULL" TargetMode="External"/><Relationship Id="rId2" Type="http://schemas.openxmlformats.org/officeDocument/2006/relationships/image" Target="../media/image4.jpeg"/><Relationship Id="rId13" Type="http://schemas.openxmlformats.org/officeDocument/2006/relationships/slideLayout" Target="../slideLayouts/slideLayout2.xml"/><Relationship Id="rId12" Type="http://schemas.microsoft.com/office/2007/relationships/media" Target="../media/media5.mp3"/><Relationship Id="rId11" Type="http://schemas.openxmlformats.org/officeDocument/2006/relationships/audio" Target="../media/media5.mp3"/><Relationship Id="rId10" Type="http://schemas.microsoft.com/office/2007/relationships/media" Target="../media/media4.mp3"/><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6.mp4"/><Relationship Id="rId1" Type="http://schemas.openxmlformats.org/officeDocument/2006/relationships/video" Target="../media/media6.mp4"/></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ctrTitle"/>
          </p:nvPr>
        </p:nvSpPr>
        <p:spPr>
          <a:xfrm>
            <a:off x="395605" y="114935"/>
            <a:ext cx="11146155" cy="3578860"/>
          </a:xfrm>
        </p:spPr>
        <p:txBody>
          <a:bodyPr>
            <a:noAutofit/>
          </a:bodyPr>
          <a:p>
            <a:r>
              <a:rPr lang="zh-CN" altLang="en-US" sz="115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方正字迹-惊鸿体 简" panose="02000500000000000000" charset="-122"/>
                <a:ea typeface="方正字迹-惊鸿体 简" panose="02000500000000000000" charset="-122"/>
              </a:rPr>
              <a:t>曼巴传奇</a:t>
            </a:r>
            <a:r>
              <a:rPr lang="en-US" altLang="zh-CN" sz="115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方正字迹-惊鸿体 简" panose="02000500000000000000" charset="-122"/>
                <a:ea typeface="方正字迹-惊鸿体 简" panose="02000500000000000000" charset="-122"/>
              </a:rPr>
              <a:t> —— </a:t>
            </a:r>
            <a:r>
              <a:rPr lang="zh-CN" altLang="en-US" sz="115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方正字迹-惊鸿体 简" panose="02000500000000000000" charset="-122"/>
                <a:ea typeface="方正字迹-惊鸿体 简" panose="02000500000000000000" charset="-122"/>
              </a:rPr>
              <a:t>科比</a:t>
            </a:r>
            <a:r>
              <a:rPr lang="ja-JP" altLang="en-US" sz="115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方正字迹-惊鸿体 简" panose="02000500000000000000" charset="-122"/>
                <a:ea typeface="方正字迹-惊鸿体 简" panose="02000500000000000000" charset="-122"/>
              </a:rPr>
              <a:t>・</a:t>
            </a:r>
            <a:r>
              <a:rPr lang="zh-CN" altLang="en-US" sz="115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方正字迹-惊鸿体 简" panose="02000500000000000000" charset="-122"/>
                <a:ea typeface="方正字迹-惊鸿体 简" panose="02000500000000000000" charset="-122"/>
              </a:rPr>
              <a:t>布莱恩特</a:t>
            </a:r>
            <a:endParaRPr lang="zh-CN" altLang="en-US" sz="115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方正字迹-惊鸿体 简" panose="02000500000000000000" charset="-122"/>
              <a:ea typeface="方正字迹-惊鸿体 简" panose="02000500000000000000" charset="-122"/>
            </a:endParaRPr>
          </a:p>
        </p:txBody>
      </p:sp>
      <p:sp>
        <p:nvSpPr>
          <p:cNvPr id="3" name="副标题 2"/>
          <p:cNvSpPr>
            <a:spLocks noGrp="1"/>
          </p:cNvSpPr>
          <p:nvPr>
            <p:ph type="subTitle" idx="1"/>
          </p:nvPr>
        </p:nvSpPr>
        <p:spPr>
          <a:xfrm>
            <a:off x="1524000" y="3602355"/>
            <a:ext cx="9144000" cy="1012825"/>
          </a:xfrm>
        </p:spPr>
        <p:txBody>
          <a:bodyPr>
            <a:normAutofit fontScale="80000"/>
          </a:bodyPr>
          <a:p>
            <a:r>
              <a:rPr lang="en-US" altLang="zh-CN" sz="7200">
                <a:ln w="12700">
                  <a:solidFill>
                    <a:schemeClr val="accent5"/>
                  </a:solidFill>
                  <a:prstDash val="solid"/>
                </a:ln>
                <a:pattFill prst="ltDnDiag">
                  <a:fgClr>
                    <a:schemeClr val="accent5">
                      <a:lumMod val="60000"/>
                      <a:lumOff val="40000"/>
                    </a:schemeClr>
                  </a:fgClr>
                  <a:bgClr>
                    <a:schemeClr val="bg1"/>
                  </a:bgClr>
                </a:pattFill>
                <a:effectLst/>
                <a:latin typeface="方正字迹-惊鸿体 简" panose="02000500000000000000" charset="-122"/>
                <a:ea typeface="方正字迹-惊鸿体 简" panose="02000500000000000000" charset="-122"/>
              </a:rPr>
              <a:t>Laoda, we miss you</a:t>
            </a:r>
            <a:endParaRPr lang="en-US" altLang="zh-CN" sz="7200">
              <a:ln w="12700">
                <a:solidFill>
                  <a:schemeClr val="accent5"/>
                </a:solidFill>
                <a:prstDash val="solid"/>
              </a:ln>
              <a:pattFill prst="ltDnDiag">
                <a:fgClr>
                  <a:schemeClr val="accent5">
                    <a:lumMod val="60000"/>
                    <a:lumOff val="40000"/>
                  </a:schemeClr>
                </a:fgClr>
                <a:bgClr>
                  <a:schemeClr val="bg1"/>
                </a:bgClr>
              </a:pattFill>
              <a:effectLst/>
              <a:latin typeface="方正字迹-惊鸿体 简" panose="02000500000000000000" charset="-122"/>
              <a:ea typeface="方正字迹-惊鸿体 简" panose="02000500000000000000" charset="-122"/>
            </a:endParaRPr>
          </a:p>
        </p:txBody>
      </p:sp>
      <p:pic>
        <p:nvPicPr>
          <p:cNvPr id="4" name="See You Again - Wiz Khalifa&amp;Charlie Puth">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1403330" y="187960"/>
            <a:ext cx="619125" cy="619125"/>
          </a:xfrm>
          <a:prstGeom prst="rect">
            <a:avLst/>
          </a:prstGeom>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000" numSld="999" showWhenStopped="0">
                <p:cTn id="7" repeatCount="indefinite" fill="remove" display="1">
                  <p:stCondLst>
                    <p:cond delay="indefinite"/>
                  </p:stCondLst>
                  <p:endCondLst>
                    <p:cond evt="onStopAudio">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3" name="单圆角矩形 12"/>
          <p:cNvSpPr/>
          <p:nvPr/>
        </p:nvSpPr>
        <p:spPr>
          <a:xfrm>
            <a:off x="3779520" y="1607820"/>
            <a:ext cx="8241665" cy="4771390"/>
          </a:xfrm>
          <a:prstGeom prst="round1Rect">
            <a:avLst/>
          </a:prstGeom>
        </p:spPr>
        <p:style>
          <a:lnRef idx="0">
            <a:srgbClr val="FFFFFF"/>
          </a:lnRef>
          <a:fillRef idx="1">
            <a:schemeClr val="accent5"/>
          </a:fillRef>
          <a:effectRef idx="2">
            <a:schemeClr val="accent5"/>
          </a:effectRef>
          <a:fontRef idx="minor">
            <a:schemeClr val="lt1"/>
          </a:fontRef>
        </p:style>
        <p:txBody>
          <a:bodyPr rtlCol="0" anchor="ctr"/>
          <a:p>
            <a:pPr algn="ctr"/>
            <a:endParaRPr lang="zh-CN" altLang="en-US"/>
          </a:p>
        </p:txBody>
      </p:sp>
      <p:sp>
        <p:nvSpPr>
          <p:cNvPr id="2" name="标题 1"/>
          <p:cNvSpPr>
            <a:spLocks noGrp="1"/>
          </p:cNvSpPr>
          <p:nvPr>
            <p:ph type="title"/>
          </p:nvPr>
        </p:nvSpPr>
        <p:spPr>
          <a:xfrm>
            <a:off x="450215" y="98425"/>
            <a:ext cx="10515600" cy="1325563"/>
          </a:xfrm>
        </p:spPr>
        <p:txBody>
          <a:bodyPr/>
          <a:p>
            <a:r>
              <a:rPr lang="en-US" altLang="zh-CN" b="1">
                <a:ln w="15875"/>
                <a:gradFill>
                  <a:gsLst>
                    <a:gs pos="0">
                      <a:schemeClr val="accent1"/>
                    </a:gs>
                    <a:gs pos="100000">
                      <a:schemeClr val="accent6"/>
                    </a:gs>
                  </a:gsLst>
                  <a:lin ang="2700000" scaled="0"/>
                </a:gradFill>
                <a:effectLst/>
              </a:rPr>
              <a:t>Kobe Bryant Personal Introduction</a:t>
            </a:r>
            <a:endParaRPr lang="en-US" altLang="zh-CN" b="1">
              <a:ln w="15875"/>
              <a:gradFill>
                <a:gsLst>
                  <a:gs pos="0">
                    <a:schemeClr val="accent1"/>
                  </a:gs>
                  <a:gs pos="100000">
                    <a:schemeClr val="accent6"/>
                  </a:gs>
                </a:gsLst>
                <a:lin ang="2700000" scaled="0"/>
              </a:gradFill>
              <a:effectLst/>
            </a:endParaRPr>
          </a:p>
        </p:txBody>
      </p:sp>
      <p:pic>
        <p:nvPicPr>
          <p:cNvPr id="6" name="内容占位符 5" descr="v2-e12664feae760d3101ba7d83d47a91b4_r"/>
          <p:cNvPicPr>
            <a:picLocks noChangeAspect="1"/>
          </p:cNvPicPr>
          <p:nvPr>
            <p:ph idx="1"/>
          </p:nvPr>
        </p:nvPicPr>
        <p:blipFill>
          <a:blip r:embed="rId2"/>
          <a:stretch>
            <a:fillRect/>
          </a:stretch>
        </p:blipFill>
        <p:spPr>
          <a:xfrm>
            <a:off x="709295" y="1557020"/>
            <a:ext cx="2846070" cy="4977130"/>
          </a:xfrm>
          <a:prstGeom prst="rect">
            <a:avLst/>
          </a:prstGeom>
        </p:spPr>
      </p:pic>
      <p:sp>
        <p:nvSpPr>
          <p:cNvPr id="8" name="文本框 7"/>
          <p:cNvSpPr txBox="1"/>
          <p:nvPr/>
        </p:nvSpPr>
        <p:spPr>
          <a:xfrm>
            <a:off x="3716020" y="1702435"/>
            <a:ext cx="8324215" cy="4721860"/>
          </a:xfrm>
          <a:prstGeom prst="rect">
            <a:avLst/>
          </a:prstGeom>
          <a:noFill/>
        </p:spPr>
        <p:txBody>
          <a:bodyPr wrap="square" rtlCol="0">
            <a:noAutofit/>
          </a:bodyPr>
          <a:p>
            <a:r>
              <a:rPr lang="en-US" altLang="zh-CN">
                <a:solidFill>
                  <a:schemeClr val="accent3">
                    <a:lumMod val="60000"/>
                    <a:lumOff val="40000"/>
                  </a:schemeClr>
                </a:solidFill>
                <a:latin typeface="Bahnschrift SemiBold" panose="020B0502040204020203" charset="0"/>
                <a:cs typeface="Bahnschrift SemiBold" panose="020B0502040204020203" charset="0"/>
              </a:rPr>
              <a:t>Kobe Bryant, a name that resonates with basketball fans worldwide, is an iconic figure in the history of the sport. Born on August 23, 1978, in Philadelphia, Pennsylvania, Bryant's love for basketball was nurtured from an early age, thanks to his father, a former professional basketball player. His family spent several years in Italy during his childhood, where he was deeply influenced by European basketball styles, laying a solid foundation for his future career.​</a:t>
            </a:r>
            <a:endParaRPr lang="en-US" altLang="zh-CN">
              <a:solidFill>
                <a:schemeClr val="accent3">
                  <a:lumMod val="60000"/>
                  <a:lumOff val="40000"/>
                </a:schemeClr>
              </a:solidFill>
              <a:latin typeface="Bahnschrift SemiBold" panose="020B0502040204020203" charset="0"/>
              <a:cs typeface="Bahnschrift SemiBold" panose="020B0502040204020203" charset="0"/>
            </a:endParaRPr>
          </a:p>
          <a:p>
            <a:r>
              <a:rPr lang="en-US" altLang="zh-CN">
                <a:solidFill>
                  <a:schemeClr val="accent3">
                    <a:lumMod val="60000"/>
                    <a:lumOff val="40000"/>
                  </a:schemeClr>
                </a:solidFill>
                <a:latin typeface="Bahnschrift SemiBold" panose="020B0502040204020203" charset="0"/>
                <a:cs typeface="Bahnschrift SemiBold" panose="020B0502040204020203" charset="0"/>
              </a:rPr>
              <a:t>Bryant made history as one of the youngest players to enter the NBA straight out of high school. Drafted by the Charlotte Hornets in 1996 and then traded to the Los Angeles Lakers, he spent his entire 20 - year professional career with the team. With the Lakers, he became an integral part of five NBA championship - winning teams, forming a formidable partnership with Shaquille O'Neal during the early 2000s. His incredible skills on the court, including his signature fade - away jump shot, made him a nightmare for opponents. He was a 18 - time NBA All - Star, a five - time NBA Finals MVP, and a two - time Olympic gold medalist. His 81 - point game against the Toronto Raptors in 2006 stands as one of the most remarkable individual performances in NBA history.​</a:t>
            </a:r>
            <a:endParaRPr lang="en-US" altLang="zh-CN">
              <a:solidFill>
                <a:schemeClr val="accent3">
                  <a:lumMod val="60000"/>
                  <a:lumOff val="40000"/>
                </a:schemeClr>
              </a:solidFill>
              <a:latin typeface="Bahnschrift SemiBold" panose="020B0502040204020203" charset="0"/>
              <a:cs typeface="Bahnschrift SemiBold" panose="020B0502040204020203" charset="0"/>
            </a:endParaRPr>
          </a:p>
        </p:txBody>
      </p:sp>
      <p:sp>
        <p:nvSpPr>
          <p:cNvPr id="9" name="文本框 8"/>
          <p:cNvSpPr txBox="1"/>
          <p:nvPr/>
        </p:nvSpPr>
        <p:spPr>
          <a:xfrm>
            <a:off x="3716020" y="1702435"/>
            <a:ext cx="8226425" cy="3476625"/>
          </a:xfrm>
          <a:prstGeom prst="rect">
            <a:avLst/>
          </a:prstGeom>
          <a:noFill/>
        </p:spPr>
        <p:txBody>
          <a:bodyPr wrap="square" rtlCol="0">
            <a:spAutoFit/>
          </a:bodyPr>
          <a:p>
            <a:r>
              <a:rPr lang="en-US" altLang="zh-CN" sz="2000">
                <a:solidFill>
                  <a:schemeClr val="accent2"/>
                </a:solidFill>
              </a:rPr>
              <a:t>Off the court, Bryant was known for his unwavering "Mamba Mentality." This philosophy, centered around relentless determination, extreme focus, and the pursuit of perfection, inspired not only athletes but people from all walks of life. His famous quote, "I know that the appearance of Los Angeles at four o'clock in the morning every day," vividly reflected his dedication to self - improvement. After retiring from basketball in 2016, Bryant continued to shine in other fields. He won an Academy Award for his animated short film Dear Basketball, which was based on a poem he wrote about his love for the sport.​</a:t>
            </a:r>
            <a:endParaRPr lang="en-US" altLang="zh-CN" sz="2000">
              <a:solidFill>
                <a:schemeClr val="accent2"/>
              </a:solidFill>
            </a:endParaRPr>
          </a:p>
          <a:p>
            <a:r>
              <a:rPr lang="en-US" altLang="zh-CN" sz="2000">
                <a:solidFill>
                  <a:schemeClr val="accent2"/>
                </a:solidFill>
              </a:rPr>
              <a:t>Sadly, on January 26, 2020, Bryant's life was cut short in a tragic helicopter crash, along with his daughter Gianna and seven others. </a:t>
            </a:r>
            <a:endParaRPr lang="en-US" altLang="zh-CN" sz="2000">
              <a:solidFill>
                <a:schemeClr val="accent2"/>
              </a:solidFill>
            </a:endParaRPr>
          </a:p>
        </p:txBody>
      </p:sp>
      <p:pic>
        <p:nvPicPr>
          <p:cNvPr id="10" name="坠机">
            <a:hlinkClick r:id="" action="ppaction://media"/>
          </p:cNvPr>
          <p:cNvPicPr/>
          <p:nvPr>
            <a:audioFile r:link="rId3"/>
            <p:extLst>
              <p:ext uri="{DAA4B4D4-6D71-4841-9C94-3DE7FCFB9230}">
                <p14:media xmlns:p14="http://schemas.microsoft.com/office/powerpoint/2010/main" r:embed="rId4">
                  <p14:trim st="803.000000"/>
                </p14:media>
              </p:ext>
            </p:extLst>
          </p:nvPr>
        </p:nvPicPr>
        <p:blipFill>
          <a:blip r:embed="rId5"/>
          <a:stretch>
            <a:fillRect/>
          </a:stretch>
        </p:blipFill>
        <p:spPr>
          <a:xfrm>
            <a:off x="10965815" y="805180"/>
            <a:ext cx="619125" cy="619125"/>
          </a:xfrm>
          <a:prstGeom prst="rect">
            <a:avLst/>
          </a:prstGeom>
        </p:spPr>
      </p:pic>
      <p:sp>
        <p:nvSpPr>
          <p:cNvPr id="11" name="文本框 10"/>
          <p:cNvSpPr txBox="1"/>
          <p:nvPr/>
        </p:nvSpPr>
        <p:spPr>
          <a:xfrm>
            <a:off x="3794760" y="2258695"/>
            <a:ext cx="7653020" cy="1568450"/>
          </a:xfrm>
          <a:prstGeom prst="rect">
            <a:avLst/>
          </a:prstGeom>
          <a:noFill/>
        </p:spPr>
        <p:txBody>
          <a:bodyPr wrap="square" rtlCol="0">
            <a:spAutoFit/>
          </a:bodyPr>
          <a:p>
            <a:r>
              <a:rPr lang="en-US" altLang="zh-CN" sz="2400">
                <a:solidFill>
                  <a:schemeClr val="accent6"/>
                </a:solidFill>
              </a:rPr>
              <a:t>Despite his untimely passing, his legacy lives on. Kobe Bryant will always be remembered not just as a basketball legend but as a symbol of perseverance, hard work, and the endless pursuit of excellence.</a:t>
            </a:r>
            <a:endParaRPr lang="en-US" altLang="zh-CN" sz="2400">
              <a:solidFill>
                <a:schemeClr val="accent6"/>
              </a:solidFill>
            </a:endParaRPr>
          </a:p>
        </p:txBody>
      </p:sp>
      <p:pic>
        <p:nvPicPr>
          <p:cNvPr id="12" name="图片 11"/>
          <p:cNvPicPr>
            <a:picLocks noChangeAspect="1"/>
          </p:cNvPicPr>
          <p:nvPr/>
        </p:nvPicPr>
        <p:blipFill>
          <a:blip r:embed="rId6"/>
          <a:stretch>
            <a:fillRect/>
          </a:stretch>
        </p:blipFill>
        <p:spPr>
          <a:xfrm>
            <a:off x="289560" y="4008755"/>
            <a:ext cx="3685540" cy="1962150"/>
          </a:xfrm>
          <a:prstGeom prst="rect">
            <a:avLst/>
          </a:prstGeom>
        </p:spPr>
      </p:pic>
      <p:pic>
        <p:nvPicPr>
          <p:cNvPr id="18" name="6月30日(2)">
            <a:hlinkClick r:id="" action="ppaction://media"/>
          </p:cNvPr>
          <p:cNvPicPr/>
          <p:nvPr>
            <a:audioFile r:link="rId7"/>
            <p:extLst>
              <p:ext uri="{DAA4B4D4-6D71-4841-9C94-3DE7FCFB9230}">
                <p14:media xmlns:p14="http://schemas.microsoft.com/office/powerpoint/2010/main" r:embed="rId8"/>
              </p:ext>
            </p:extLst>
          </p:nvPr>
        </p:nvPicPr>
        <p:blipFill>
          <a:blip r:embed="rId5"/>
          <a:stretch>
            <a:fillRect/>
          </a:stretch>
        </p:blipFill>
        <p:spPr>
          <a:xfrm>
            <a:off x="9551035" y="805180"/>
            <a:ext cx="619125" cy="619125"/>
          </a:xfrm>
          <a:prstGeom prst="rect">
            <a:avLst/>
          </a:prstGeom>
        </p:spPr>
      </p:pic>
      <p:pic>
        <p:nvPicPr>
          <p:cNvPr id="19" name="6月30日(1)(1)">
            <a:hlinkClick r:id="" action="ppaction://media"/>
          </p:cNvPr>
          <p:cNvPicPr/>
          <p:nvPr>
            <a:audioFile r:link="rId9"/>
            <p:extLst>
              <p:ext uri="{DAA4B4D4-6D71-4841-9C94-3DE7FCFB9230}">
                <p14:media xmlns:p14="http://schemas.microsoft.com/office/powerpoint/2010/main" r:embed="rId10"/>
              </p:ext>
            </p:extLst>
          </p:nvPr>
        </p:nvPicPr>
        <p:blipFill>
          <a:blip r:embed="rId5"/>
          <a:stretch>
            <a:fillRect/>
          </a:stretch>
        </p:blipFill>
        <p:spPr>
          <a:xfrm>
            <a:off x="7519670" y="805180"/>
            <a:ext cx="619125" cy="619125"/>
          </a:xfrm>
          <a:prstGeom prst="rect">
            <a:avLst/>
          </a:prstGeom>
        </p:spPr>
      </p:pic>
      <p:pic>
        <p:nvPicPr>
          <p:cNvPr id="21" name="6月30日(3)">
            <a:hlinkClick r:id="" action="ppaction://media"/>
          </p:cNvPr>
          <p:cNvPicPr/>
          <p:nvPr>
            <a:audioFile r:link="rId11"/>
            <p:extLst>
              <p:ext uri="{DAA4B4D4-6D71-4841-9C94-3DE7FCFB9230}">
                <p14:media xmlns:p14="http://schemas.microsoft.com/office/powerpoint/2010/main" r:embed="rId12"/>
              </p:ext>
            </p:extLst>
          </p:nvPr>
        </p:nvPicPr>
        <p:blipFill>
          <a:blip r:embed="rId5"/>
          <a:stretch>
            <a:fillRect/>
          </a:stretch>
        </p:blipFill>
        <p:spPr>
          <a:xfrm>
            <a:off x="8295640" y="805180"/>
            <a:ext cx="619125" cy="619125"/>
          </a:xfrm>
          <a:prstGeom prst="rect">
            <a:avLst/>
          </a:prstGeom>
        </p:spPr>
      </p:pic>
      <p:sp>
        <p:nvSpPr>
          <p:cNvPr id="22" name="文本框 21"/>
          <p:cNvSpPr txBox="1"/>
          <p:nvPr/>
        </p:nvSpPr>
        <p:spPr>
          <a:xfrm rot="20400000">
            <a:off x="3599815" y="675005"/>
            <a:ext cx="3563620" cy="890270"/>
          </a:xfrm>
          <a:prstGeom prst="rect">
            <a:avLst/>
          </a:prstGeom>
          <a:noFill/>
        </p:spPr>
        <p:txBody>
          <a:bodyPr wrap="square" rtlCol="0">
            <a:noAutofit/>
          </a:bodyPr>
          <a:p>
            <a:r>
              <a:rPr lang="zh-CN" altLang="en-US" sz="5400">
                <a:solidFill>
                  <a:srgbClr val="FF0000"/>
                </a:solidFill>
                <a:latin typeface="站酷快乐体2016修订版" panose="02010600030101010101" charset="-122"/>
                <a:ea typeface="站酷快乐体2016修订版" panose="02010600030101010101" charset="-122"/>
              </a:rPr>
              <a:t>前方高能！</a:t>
            </a:r>
            <a:endParaRPr lang="zh-CN" altLang="en-US" sz="5400">
              <a:solidFill>
                <a:srgbClr val="FF0000"/>
              </a:solidFill>
              <a:latin typeface="站酷快乐体2016修订版" panose="02010600030101010101" charset="-122"/>
              <a:ea typeface="站酷快乐体2016修订版" panose="0201060003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8" presetClass="entr" presetSubtype="1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strips(downLeft)">
                                      <p:cBhvr>
                                        <p:cTn id="11" dur="500"/>
                                        <p:tgtEl>
                                          <p:spTgt spid="2"/>
                                        </p:tgtEl>
                                      </p:cBhvr>
                                    </p:animEffect>
                                  </p:childTnLst>
                                </p:cTn>
                              </p:par>
                              <p:par>
                                <p:cTn id="12" presetID="9" presetClass="entr" presetSubtype="0" fill="hold" grpId="2"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additive="base">
                                        <p:cTn id="20" dur="132858" fill="hold"/>
                                        <p:tgtEl>
                                          <p:spTgt spid="18"/>
                                        </p:tgtEl>
                                      </p:cBhvr>
                                    </p:cmd>
                                  </p:childTnLst>
                                </p:cTn>
                              </p:par>
                            </p:childTnLst>
                          </p:cTn>
                        </p:par>
                        <p:par>
                          <p:cTn id="21" fill="hold">
                            <p:stCondLst>
                              <p:cond delay="133500"/>
                            </p:stCondLst>
                            <p:childTnLst>
                              <p:par>
                                <p:cTn id="22" presetID="9" presetClass="entr" presetSubtype="0" fill="hold"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dissolve">
                                      <p:cBhvr>
                                        <p:cTn id="24" dur="500"/>
                                        <p:tgtEl>
                                          <p:spTgt spid="9">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dissolve">
                                      <p:cBhvr>
                                        <p:cTn id="27" dur="500"/>
                                        <p:tgtEl>
                                          <p:spTgt spid="9">
                                            <p:txEl>
                                              <p:pRg st="1" end="1"/>
                                            </p:txEl>
                                          </p:spTgt>
                                        </p:tgtEl>
                                      </p:cBhvr>
                                    </p:animEffect>
                                  </p:childTnLst>
                                </p:cTn>
                              </p:par>
                              <p:par>
                                <p:cTn id="28" presetID="9" presetClass="exit" presetSubtype="0" fill="hold" grpId="0" nodeType="withEffect">
                                  <p:stCondLst>
                                    <p:cond delay="0"/>
                                  </p:stCondLst>
                                  <p:childTnLst>
                                    <p:animEffect transition="out" filter="dissolv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par>
                          <p:cTn id="31" fill="hold">
                            <p:stCondLst>
                              <p:cond delay="134000"/>
                            </p:stCondLst>
                            <p:childTnLst>
                              <p:par>
                                <p:cTn id="32" presetID="1" presetClass="mediacall" presetSubtype="0" fill="hold" nodeType="afterEffect">
                                  <p:stCondLst>
                                    <p:cond delay="0"/>
                                  </p:stCondLst>
                                  <p:childTnLst>
                                    <p:cmd type="call" cmd="playFrom(0.0)">
                                      <p:cBhvr additive="base">
                                        <p:cTn id="33" dur="106527" fill="hold"/>
                                        <p:tgtEl>
                                          <p:spTgt spid="21"/>
                                        </p:tgtEl>
                                      </p:cBhvr>
                                    </p:cmd>
                                  </p:childTnLst>
                                </p:cTn>
                              </p:par>
                            </p:childTnLst>
                          </p:cTn>
                        </p:par>
                        <p:par>
                          <p:cTn id="34" fill="hold">
                            <p:stCondLst>
                              <p:cond delay="241000"/>
                            </p:stCondLst>
                            <p:childTnLst>
                              <p:par>
                                <p:cTn id="35" presetID="2" presetClass="exit" presetSubtype="4" fill="hold" nodeType="afterEffect">
                                  <p:stCondLst>
                                    <p:cond delay="0"/>
                                  </p:stCondLst>
                                  <p:childTnLst>
                                    <p:anim calcmode="lin" valueType="num">
                                      <p:cBhvr additive="base">
                                        <p:cTn id="36" dur="500"/>
                                        <p:tgtEl>
                                          <p:spTgt spid="6"/>
                                        </p:tgtEl>
                                        <p:attrNameLst>
                                          <p:attrName>ppt_x</p:attrName>
                                        </p:attrNameLst>
                                      </p:cBhvr>
                                      <p:tavLst>
                                        <p:tav tm="0">
                                          <p:val>
                                            <p:strVal val="ppt_x"/>
                                          </p:val>
                                        </p:tav>
                                        <p:tav tm="100000">
                                          <p:val>
                                            <p:strVal val="ppt_x"/>
                                          </p:val>
                                        </p:tav>
                                      </p:tavLst>
                                    </p:anim>
                                    <p:anim calcmode="lin" valueType="num">
                                      <p:cBhvr additive="base">
                                        <p:cTn id="37" dur="500"/>
                                        <p:tgtEl>
                                          <p:spTgt spid="6"/>
                                        </p:tgtEl>
                                        <p:attrNameLst>
                                          <p:attrName>ppt_y</p:attrName>
                                        </p:attrNameLst>
                                      </p:cBhvr>
                                      <p:tavLst>
                                        <p:tav tm="0">
                                          <p:val>
                                            <p:strVal val="ppt_y"/>
                                          </p:val>
                                        </p:tav>
                                        <p:tav tm="100000">
                                          <p:val>
                                            <p:strVal val="1+ppt_h/2"/>
                                          </p:val>
                                        </p:tav>
                                      </p:tavLst>
                                    </p:anim>
                                    <p:set>
                                      <p:cBhvr>
                                        <p:cTn id="38" dur="1" fill="hold">
                                          <p:stCondLst>
                                            <p:cond delay="499"/>
                                          </p:stCondLst>
                                        </p:cTn>
                                        <p:tgtEl>
                                          <p:spTgt spid="6"/>
                                        </p:tgtEl>
                                        <p:attrNameLst>
                                          <p:attrName>style.visibility</p:attrName>
                                        </p:attrNameLst>
                                      </p:cBhvr>
                                      <p:to>
                                        <p:strVal val="hidden"/>
                                      </p:to>
                                    </p:set>
                                  </p:childTnLst>
                                </p:cTn>
                              </p:par>
                              <p:par>
                                <p:cTn id="39" presetID="4" presetClass="exit" presetSubtype="32" fill="hold" grpId="0" nodeType="withEffect">
                                  <p:stCondLst>
                                    <p:cond delay="0"/>
                                  </p:stCondLst>
                                  <p:childTnLst>
                                    <p:animEffect transition="out" filter="box(out)">
                                      <p:cBhvr>
                                        <p:cTn id="40" dur="2000"/>
                                        <p:tgtEl>
                                          <p:spTgt spid="9">
                                            <p:txEl>
                                              <p:pRg st="0" end="0"/>
                                            </p:txEl>
                                          </p:spTgt>
                                        </p:tgtEl>
                                      </p:cBhvr>
                                    </p:animEffect>
                                    <p:set>
                                      <p:cBhvr>
                                        <p:cTn id="41" dur="1" fill="hold">
                                          <p:stCondLst>
                                            <p:cond delay="1999"/>
                                          </p:stCondLst>
                                        </p:cTn>
                                        <p:tgtEl>
                                          <p:spTgt spid="9">
                                            <p:txEl>
                                              <p:pRg st="0" end="0"/>
                                            </p:txEl>
                                          </p:spTgt>
                                        </p:tgtEl>
                                        <p:attrNameLst>
                                          <p:attrName>style.visibility</p:attrName>
                                        </p:attrNameLst>
                                      </p:cBhvr>
                                      <p:to>
                                        <p:strVal val="hidden"/>
                                      </p:to>
                                    </p:set>
                                  </p:childTnLst>
                                </p:cTn>
                              </p:par>
                              <p:par>
                                <p:cTn id="42" presetID="4" presetClass="exit" presetSubtype="32" fill="hold" grpId="0" nodeType="withEffect">
                                  <p:stCondLst>
                                    <p:cond delay="0"/>
                                  </p:stCondLst>
                                  <p:childTnLst>
                                    <p:animEffect transition="out" filter="box(out)">
                                      <p:cBhvr>
                                        <p:cTn id="43" dur="2000"/>
                                        <p:tgtEl>
                                          <p:spTgt spid="9">
                                            <p:txEl>
                                              <p:pRg st="1" end="1"/>
                                            </p:txEl>
                                          </p:spTgt>
                                        </p:tgtEl>
                                      </p:cBhvr>
                                    </p:animEffect>
                                    <p:set>
                                      <p:cBhvr>
                                        <p:cTn id="44" dur="1" fill="hold">
                                          <p:stCondLst>
                                            <p:cond delay="1999"/>
                                          </p:stCondLst>
                                        </p:cTn>
                                        <p:tgtEl>
                                          <p:spTgt spid="9">
                                            <p:txEl>
                                              <p:pRg st="1" end="1"/>
                                            </p:txEl>
                                          </p:spTgt>
                                        </p:tgtEl>
                                        <p:attrNameLst>
                                          <p:attrName>style.visibility</p:attrName>
                                        </p:attrNameLst>
                                      </p:cBhvr>
                                      <p:to>
                                        <p:strVal val="hidden"/>
                                      </p:to>
                                    </p:set>
                                  </p:childTnLst>
                                </p:cTn>
                              </p:par>
                              <p:par>
                                <p:cTn id="45" presetID="4" presetClass="entr" presetSubtype="16" fill="hold" grpId="0" nodeType="withEffect">
                                  <p:stCondLst>
                                    <p:cond delay="0"/>
                                  </p:stCondLst>
                                  <p:childTnLst>
                                    <p:set>
                                      <p:cBhvr>
                                        <p:cTn id="46" dur="500" fill="hold">
                                          <p:stCondLst>
                                            <p:cond delay="0"/>
                                          </p:stCondLst>
                                        </p:cTn>
                                        <p:tgtEl>
                                          <p:spTgt spid="11"/>
                                        </p:tgtEl>
                                        <p:attrNameLst>
                                          <p:attrName>style.visibility</p:attrName>
                                        </p:attrNameLst>
                                      </p:cBhvr>
                                      <p:to>
                                        <p:strVal val="visible"/>
                                      </p:to>
                                    </p:set>
                                    <p:animEffect transition="in" filter="box(in)">
                                      <p:cBhvr>
                                        <p:cTn id="47" dur="500"/>
                                        <p:tgtEl>
                                          <p:spTgt spid="11"/>
                                        </p:tgtEl>
                                      </p:cBhvr>
                                    </p:animEffect>
                                  </p:childTnLst>
                                </p:cTn>
                              </p:par>
                              <p:par>
                                <p:cTn id="48" presetID="24"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to="" calcmode="lin" valueType="num">
                                      <p:cBhvr>
                                        <p:cTn id="50" dur="1" fill="hold"/>
                                        <p:tgtEl>
                                          <p:spTgt spid="12"/>
                                        </p:tgtEl>
                                      </p:cBhvr>
                                    </p:anim>
                                  </p:childTnLst>
                                </p:cTn>
                              </p:par>
                            </p:childTnLst>
                          </p:cTn>
                        </p:par>
                        <p:par>
                          <p:cTn id="51" fill="hold">
                            <p:stCondLst>
                              <p:cond delay="241500"/>
                            </p:stCondLst>
                            <p:childTnLst>
                              <p:par>
                                <p:cTn id="52" presetID="2" presetClass="entr" presetSubtype="4" fill="hold" nodeType="afterEffect">
                                  <p:stCondLst>
                                    <p:cond delay="0"/>
                                  </p:stCondLst>
                                  <p:childTnLst>
                                    <p:set>
                                      <p:cBhvr>
                                        <p:cTn id="53" dur="1" fill="hold">
                                          <p:stCondLst>
                                            <p:cond delay="0"/>
                                          </p:stCondLst>
                                        </p:cTn>
                                        <p:tgtEl>
                                          <p:spTgt spid="22">
                                            <p:txEl>
                                              <p:pRg st="0" end="0"/>
                                            </p:txEl>
                                          </p:spTgt>
                                        </p:tgtEl>
                                        <p:attrNameLst>
                                          <p:attrName>style.visibility</p:attrName>
                                        </p:attrNameLst>
                                      </p:cBhvr>
                                      <p:to>
                                        <p:strVal val="visible"/>
                                      </p:to>
                                    </p:set>
                                    <p:anim calcmode="lin" valueType="num">
                                      <p:cBhvr additive="base">
                                        <p:cTn id="5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242000"/>
                            </p:stCondLst>
                            <p:childTnLst>
                              <p:par>
                                <p:cTn id="57" presetID="2" presetClass="exit" presetSubtype="4" fill="hold" grpId="0" nodeType="afterEffect">
                                  <p:stCondLst>
                                    <p:cond delay="2000"/>
                                  </p:stCondLst>
                                  <p:childTnLst>
                                    <p:anim calcmode="lin" valueType="num">
                                      <p:cBhvr additive="base">
                                        <p:cTn id="58" dur="500"/>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59" dur="500"/>
                                        <p:tgtEl>
                                          <p:spTgt spid="22">
                                            <p:txEl>
                                              <p:pRg st="0" end="0"/>
                                            </p:txEl>
                                          </p:spTgt>
                                        </p:tgtEl>
                                        <p:attrNameLst>
                                          <p:attrName>ppt_y</p:attrName>
                                        </p:attrNameLst>
                                      </p:cBhvr>
                                      <p:tavLst>
                                        <p:tav tm="0">
                                          <p:val>
                                            <p:strVal val="ppt_y"/>
                                          </p:val>
                                        </p:tav>
                                        <p:tav tm="100000">
                                          <p:val>
                                            <p:strVal val="1+ppt_h/2"/>
                                          </p:val>
                                        </p:tav>
                                      </p:tavLst>
                                    </p:anim>
                                    <p:set>
                                      <p:cBhvr>
                                        <p:cTn id="60" dur="1" fill="hold">
                                          <p:stCondLst>
                                            <p:cond delay="499"/>
                                          </p:stCondLst>
                                        </p:cTn>
                                        <p:tgtEl>
                                          <p:spTgt spid="22">
                                            <p:txEl>
                                              <p:pRg st="0" end="0"/>
                                            </p:txEl>
                                          </p:spTgt>
                                        </p:tgtEl>
                                        <p:attrNameLst>
                                          <p:attrName>style.visibility</p:attrName>
                                        </p:attrNameLst>
                                      </p:cBhvr>
                                      <p:to>
                                        <p:strVal val="hidden"/>
                                      </p:to>
                                    </p:set>
                                  </p:childTnLst>
                                </p:cTn>
                              </p:par>
                            </p:childTnLst>
                          </p:cTn>
                        </p:par>
                        <p:par>
                          <p:cTn id="61" fill="hold">
                            <p:stCondLst>
                              <p:cond delay="244500"/>
                            </p:stCondLst>
                            <p:childTnLst>
                              <p:par>
                                <p:cTn id="62" presetID="1" presetClass="mediacall" presetSubtype="0" fill="hold" nodeType="afterEffect">
                                  <p:stCondLst>
                                    <p:cond delay="0"/>
                                  </p:stCondLst>
                                  <p:childTnLst>
                                    <p:cmd type="call" cmd="playFrom(0.0)">
                                      <p:cBhvr additive="base">
                                        <p:cTn id="63" dur="3792" fill="hold"/>
                                        <p:tgtEl>
                                          <p:spTgt spid="10"/>
                                        </p:tgtEl>
                                      </p:cBhvr>
                                    </p:cmd>
                                  </p:childTnLst>
                                </p:cTn>
                              </p:par>
                            </p:childTnLst>
                          </p:cTn>
                        </p:par>
                        <p:par>
                          <p:cTn id="64" fill="hold">
                            <p:stCondLst>
                              <p:cond delay="248500"/>
                            </p:stCondLst>
                            <p:childTnLst>
                              <p:par>
                                <p:cTn id="65" presetID="1" presetClass="mediacall" presetSubtype="0" fill="hold" nodeType="afterEffect">
                                  <p:stCondLst>
                                    <p:cond delay="0"/>
                                  </p:stCondLst>
                                  <p:childTnLst>
                                    <p:cmd type="call" cmd="playFrom(0.0)">
                                      <p:cBhvr additive="base">
                                        <p:cTn id="66" dur="3338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000" showWhenStopped="0">
                <p:cTn id="67" fill="hold" display="1">
                  <p:stCondLst>
                    <p:cond delay="indefinite"/>
                  </p:stCondLst>
                  <p:endCondLst>
                    <p:cond evt="onStopAudio">
                      <p:tgtEl>
                        <p:sldTgt/>
                      </p:tgtEl>
                    </p:cond>
                  </p:endCondLst>
                </p:cTn>
                <p:tgtEl>
                  <p:spTgt spid="10"/>
                </p:tgtEl>
              </p:cMediaNode>
            </p:audio>
            <p:audio>
              <p:cMediaNode showWhenStopped="0">
                <p:cTn id="68" fill="hold" display="1">
                  <p:stCondLst>
                    <p:cond delay="indefinite"/>
                  </p:stCondLst>
                  <p:endCondLst>
                    <p:cond evt="onStopAudio">
                      <p:tgtEl>
                        <p:sldTgt/>
                      </p:tgtEl>
                    </p:cond>
                  </p:endCondLst>
                </p:cTn>
                <p:tgtEl>
                  <p:spTgt spid="18"/>
                </p:tgtEl>
              </p:cMediaNode>
            </p:audio>
            <p:audio>
              <p:cMediaNode showWhenStopped="0">
                <p:cTn id="69" fill="hold" display="1">
                  <p:stCondLst>
                    <p:cond delay="indefinite"/>
                  </p:stCondLst>
                  <p:endCondLst>
                    <p:cond evt="onStopAudio">
                      <p:tgtEl>
                        <p:sldTgt/>
                      </p:tgtEl>
                    </p:cond>
                  </p:endCondLst>
                </p:cTn>
                <p:tgtEl>
                  <p:spTgt spid="19"/>
                </p:tgtEl>
              </p:cMediaNode>
            </p:audio>
            <p:audio>
              <p:cMediaNode showWhenStopped="0">
                <p:cTn id="70" fill="hold" display="1">
                  <p:stCondLst>
                    <p:cond delay="indefinite"/>
                  </p:stCondLst>
                  <p:endCondLst>
                    <p:cond evt="onStopAudio">
                      <p:tgtEl>
                        <p:sldTgt/>
                      </p:tgtEl>
                    </p:cond>
                  </p:endCondLst>
                </p:cTn>
                <p:tgtEl>
                  <p:spTgt spid="21"/>
                </p:tgtEl>
              </p:cMediaNode>
            </p:audio>
          </p:childTnLst>
        </p:cTn>
      </p:par>
    </p:tnLst>
    <p:bldLst>
      <p:bldP spid="2" grpId="0"/>
      <p:bldP spid="2" grpId="1"/>
      <p:bldP spid="8" grpId="0"/>
      <p:bldP spid="8" grpId="1"/>
      <p:bldP spid="8" grpId="2"/>
      <p:bldP spid="9" grpId="0" bldLvl="0" build="allAtOnce"/>
      <p:bldP spid="11" grpId="0"/>
      <p:bldP spid="13" grpId="0" animBg="1"/>
      <p:bldP spid="13" grpId="1" animBg="1"/>
      <p:bldP spid="22" grpId="0" bldLvl="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6月30日(4)">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531495"/>
            <a:ext cx="12192000" cy="80092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dissolve/>
      </p:transition>
    </mc:Choice>
    <mc:Fallback>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7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2260</Words>
  <Application>WPS 演示</Application>
  <PresentationFormat>宽屏</PresentationFormat>
  <Paragraphs>16</Paragraphs>
  <Slides>3</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vt:i4>
      </vt:variant>
    </vt:vector>
  </HeadingPairs>
  <TitlesOfParts>
    <vt:vector size="16" baseType="lpstr">
      <vt:lpstr>Arial</vt:lpstr>
      <vt:lpstr>宋体</vt:lpstr>
      <vt:lpstr>Wingdings</vt:lpstr>
      <vt:lpstr>方正字迹-惊鸿体 简</vt:lpstr>
      <vt:lpstr>Bahnschrift SemiBold</vt:lpstr>
      <vt:lpstr>MS PGothic</vt:lpstr>
      <vt:lpstr>微软雅黑</vt:lpstr>
      <vt:lpstr>Arial Unicode MS</vt:lpstr>
      <vt:lpstr>Calibri</vt:lpstr>
      <vt:lpstr>微软雅黑 Light</vt:lpstr>
      <vt:lpstr>等线</vt:lpstr>
      <vt:lpstr>站酷快乐体2016修订版</vt:lpstr>
      <vt:lpstr>WPS</vt:lpstr>
      <vt:lpstr>曼巴传奇 —— 科比・布莱恩特</vt:lpstr>
      <vt:lpstr>Kobe Bryant Personal Introduction</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方块</cp:lastModifiedBy>
  <cp:revision>5</cp:revision>
  <dcterms:created xsi:type="dcterms:W3CDTF">2023-08-09T12:44:00Z</dcterms:created>
  <dcterms:modified xsi:type="dcterms:W3CDTF">2025-06-29T17:56:40Z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2052-12.1.0.21541</vt:lpwstr>
  </property>
  <property fmtid="{D5CDD505-2E9C-101B-9397-08002B2CF9AE}" pid="3" name="ICV">
    <vt:lpwstr>317528ED26854868B0EB608CDE8DB2CD_12</vt:lpwstr>
  </property>
</Properties>
</file>